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57" r:id="rId5"/>
    <p:sldId id="258" r:id="rId6"/>
    <p:sldId id="305" r:id="rId7"/>
    <p:sldId id="307" r:id="rId8"/>
    <p:sldId id="306" r:id="rId9"/>
    <p:sldId id="285" r:id="rId10"/>
    <p:sldId id="304" r:id="rId11"/>
    <p:sldId id="286" r:id="rId12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de-D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AC01F1C6-06B7-374A-88EC-1509FE220ED5}" v="29" dt="2020-01-02T16:57:56.528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1"/>
    <p:restoredTop sz="94150"/>
  </p:normalViewPr>
  <p:slideViewPr>
    <p:cSldViewPr snapToGrid="0" snapToObjects="1">
      <p:cViewPr varScale="1">
        <p:scale>
          <a:sx n="62" d="100"/>
          <a:sy n="62" d="100"/>
        </p:scale>
        <p:origin x="171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3734572920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de-D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  <a:br>
              <a:rPr lang="en-US" dirty="0"/>
            </a:br>
            <a:r>
              <a:rPr lang="de-DE"/>
              <a:t>Insert - title </a:t>
            </a:r>
            <a:br>
              <a:rPr lang="en-US" dirty="0"/>
            </a:br>
            <a:r>
              <a:rPr lang="de-D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6" name="Text Placeholder 77">
            <a:extLst>
              <a:ext uri="{FF2B5EF4-FFF2-40B4-BE49-F238E27FC236}">
                <a16:creationId xmlns:a16="http://schemas.microsoft.com/office/drawing/2014/main" id="{5038E63C-59E0-A243-81CE-B8AD04D28CE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159733" y="4861329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Todays learning, point number 1</a:t>
            </a:r>
          </a:p>
          <a:p>
            <a:pPr lvl="0" rtl="0"/>
            <a:r>
              <a:rPr lang="de-DE"/>
              <a:t>Todays learning, point number 2</a:t>
            </a:r>
          </a:p>
          <a:p>
            <a:pPr lvl="0" rtl="0"/>
            <a:r>
              <a:rPr lang="de-DE"/>
              <a:t>Todays learning, point number 3</a:t>
            </a:r>
          </a:p>
          <a:p>
            <a:pPr lvl="0" rtl="0"/>
            <a:r>
              <a:rPr lang="de-DE"/>
              <a:t>Todays learning, point number 4</a:t>
            </a:r>
          </a:p>
          <a:p>
            <a:pPr lvl="0" rtl="0"/>
            <a:r>
              <a:rPr lang="de-D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streetview/#oceans" TargetMode="External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hyperlink" Target="https://www.youtube.com/user/CATLINSEAVIEWSURVEY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ci.uq.edu.au/xl-catlin-seaview-survey" TargetMode="External"/><Relationship Id="rId5" Type="http://schemas.openxmlformats.org/officeDocument/2006/relationships/image" Target="../media/image13.png"/><Relationship Id="rId4" Type="http://schemas.openxmlformats.org/officeDocument/2006/relationships/hyperlink" Target="https://plus.google.com/+CatlinSeaviewSurvey" TargetMode="External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91BD6653-592D-3344-96D7-930225D2B6B9}"/>
              </a:ext>
            </a:extLst>
          </p:cNvPr>
          <p:cNvSpPr/>
          <p:nvPr/>
        </p:nvSpPr>
        <p:spPr>
          <a:xfrm>
            <a:off x="2725067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Lektion 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3179" y="3905785"/>
            <a:ext cx="4027613" cy="2112962"/>
          </a:xfrm>
        </p:spPr>
        <p:txBody>
          <a:bodyPr rtlCol="0"/>
          <a:lstStyle/>
          <a:p>
            <a:pPr rtl="0"/>
            <a:endParaRPr lang="de-DE" dirty="0"/>
          </a:p>
          <a:p>
            <a:pPr rtl="0"/>
            <a:r>
              <a:rPr lang="de-DE" dirty="0"/>
              <a:t>Pressekonferenz</a:t>
            </a:r>
          </a:p>
          <a:p>
            <a:pPr rtl="0"/>
            <a:r>
              <a:rPr lang="de-DE" dirty="0"/>
              <a:t>zum Thema Korallen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204976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 dirty="0"/>
              <a:t>Korallen der Meere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302673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 dirty="0"/>
              <a:t>Sachunterricht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8: Pressekonferenz zum Thema Korallen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8976" y="2820462"/>
            <a:ext cx="2522907" cy="1053385"/>
          </a:xfrm>
        </p:spPr>
        <p:txBody>
          <a:bodyPr rtlCol="0"/>
          <a:lstStyle/>
          <a:p>
            <a:pPr defTabSz="457200" rtl="0"/>
            <a:r>
              <a:rPr lang="de-DE" sz="1600" dirty="0">
                <a:solidFill>
                  <a:schemeClr val="bg2"/>
                </a:solidFill>
              </a:rPr>
              <a:t>Kommuniziere Ergebnisse mithilfe von Primär- und Sekundärquellen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522907" cy="1053385"/>
          </a:xfrm>
        </p:spPr>
        <p:txBody>
          <a:bodyPr rtlCol="0"/>
          <a:lstStyle/>
          <a:p>
            <a:pPr defTabSz="457200" rtl="0"/>
            <a:r>
              <a:rPr lang="de-DE" sz="1600" dirty="0">
                <a:solidFill>
                  <a:schemeClr val="bg2"/>
                </a:solidFill>
              </a:rPr>
              <a:t>Wähle Format und Stil für einen Bericht je nach Verwendungszweck </a:t>
            </a:r>
            <a:br>
              <a:rPr lang="de-DE" sz="1600" dirty="0">
                <a:solidFill>
                  <a:schemeClr val="bg2"/>
                </a:solidFill>
              </a:rPr>
            </a:br>
            <a:r>
              <a:rPr lang="de-DE" sz="1600" dirty="0">
                <a:solidFill>
                  <a:schemeClr val="bg2"/>
                </a:solidFill>
              </a:rPr>
              <a:t>und Zielgruppe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601889" cy="1053385"/>
          </a:xfrm>
        </p:spPr>
        <p:txBody>
          <a:bodyPr rtlCol="0"/>
          <a:lstStyle/>
          <a:p>
            <a:pPr defTabSz="457200" rtl="0"/>
            <a:r>
              <a:rPr lang="de-DE" sz="1600">
                <a:solidFill>
                  <a:schemeClr val="bg2"/>
                </a:solidFill>
              </a:rPr>
              <a:t>Erkläre eigene und andere Ansichten über Umweltveränderungen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 sz="3400"/>
              <a:t>Lernziele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8: Pressekonferenz zum Thema Korallen</a:t>
            </a:r>
          </a:p>
        </p:txBody>
      </p:sp>
      <p:pic>
        <p:nvPicPr>
          <p:cNvPr id="13" name="Picture 12">
            <a:hlinkClick r:id="rId2"/>
            <a:extLst>
              <a:ext uri="{FF2B5EF4-FFF2-40B4-BE49-F238E27FC236}">
                <a16:creationId xmlns:a16="http://schemas.microsoft.com/office/drawing/2014/main" id="{E7C76998-B1FA-2842-9EEA-2AD21CFA9FE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11"/>
          <a:stretch/>
        </p:blipFill>
        <p:spPr>
          <a:xfrm>
            <a:off x="5338707" y="4510588"/>
            <a:ext cx="3049200" cy="1709238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4" name="Picture 13">
            <a:hlinkClick r:id="rId4"/>
            <a:extLst>
              <a:ext uri="{FF2B5EF4-FFF2-40B4-BE49-F238E27FC236}">
                <a16:creationId xmlns:a16="http://schemas.microsoft.com/office/drawing/2014/main" id="{E9B5BCEF-B57E-EA40-A225-E1FF4B7D8B2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94"/>
          <a:stretch/>
        </p:blipFill>
        <p:spPr>
          <a:xfrm>
            <a:off x="792924" y="4510587"/>
            <a:ext cx="3049200" cy="172294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5" name="Picture 14">
            <a:hlinkClick r:id="rId6"/>
            <a:extLst>
              <a:ext uri="{FF2B5EF4-FFF2-40B4-BE49-F238E27FC236}">
                <a16:creationId xmlns:a16="http://schemas.microsoft.com/office/drawing/2014/main" id="{C0645737-2B6F-0F41-86B0-41F1B634E8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467"/>
          <a:stretch/>
        </p:blipFill>
        <p:spPr>
          <a:xfrm>
            <a:off x="5338707" y="2222500"/>
            <a:ext cx="3049200" cy="172720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6" name="Picture 15">
            <a:hlinkClick r:id="rId8"/>
            <a:extLst>
              <a:ext uri="{FF2B5EF4-FFF2-40B4-BE49-F238E27FC236}">
                <a16:creationId xmlns:a16="http://schemas.microsoft.com/office/drawing/2014/main" id="{B9554193-FEAF-B74E-B2CE-24F04310438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238"/>
          <a:stretch/>
        </p:blipFill>
        <p:spPr>
          <a:xfrm>
            <a:off x="792924" y="2222500"/>
            <a:ext cx="3049200" cy="1716586"/>
          </a:xfrm>
          <a:prstGeom prst="rect">
            <a:avLst/>
          </a:prstGeom>
          <a:ln>
            <a:solidFill>
              <a:srgbClr val="25243D"/>
            </a:solidFill>
          </a:ln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EF027B7E-10C7-D844-BE11-D1679FDEC181}"/>
              </a:ext>
            </a:extLst>
          </p:cNvPr>
          <p:cNvSpPr txBox="1">
            <a:spLocks/>
          </p:cNvSpPr>
          <p:nvPr/>
        </p:nvSpPr>
        <p:spPr bwMode="auto">
          <a:xfrm>
            <a:off x="344990" y="1368648"/>
            <a:ext cx="8893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sz="2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Es ist wichtig, Ergebnisse von Expeditionen zu teilen …</a:t>
            </a:r>
            <a:endParaRPr lang="en-GB" altLang="en-US" sz="2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F81651BD-3F7C-454C-BCC7-58A126904C48}"/>
              </a:ext>
            </a:extLst>
          </p:cNvPr>
          <p:cNvSpPr txBox="1">
            <a:spLocks/>
          </p:cNvSpPr>
          <p:nvPr/>
        </p:nvSpPr>
        <p:spPr bwMode="auto">
          <a:xfrm>
            <a:off x="785687" y="3939086"/>
            <a:ext cx="304074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sz="1200" b="1">
                <a:solidFill>
                  <a:schemeClr val="bg2"/>
                </a:solidFill>
                <a:latin typeface="Century Gothic" panose="020B0502020202020204" pitchFamily="34" charset="0"/>
              </a:rPr>
              <a:t>durch virtuelle Tauchgänge, damit jeder das Riff besuchen kann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D0D9ABE-44D1-714A-883B-C3A1C641945D}"/>
              </a:ext>
            </a:extLst>
          </p:cNvPr>
          <p:cNvSpPr txBox="1">
            <a:spLocks/>
          </p:cNvSpPr>
          <p:nvPr/>
        </p:nvSpPr>
        <p:spPr bwMode="auto">
          <a:xfrm>
            <a:off x="5314031" y="3939086"/>
            <a:ext cx="320366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sz="12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durch wissenschaftliche Forschung, die von Universitäten veröffentlicht wird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02560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8: Pressekonferenz zum Thema Korallen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55DA7C-0678-AB40-90EE-DE50B8539DBC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r="3657"/>
          <a:stretch/>
        </p:blipFill>
        <p:spPr>
          <a:xfrm>
            <a:off x="5313931" y="2222500"/>
            <a:ext cx="3042000" cy="1728000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9B92FE-FE3A-3A46-91E5-CB918ACD56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3" t="1494" r="3228" b="3234"/>
          <a:stretch/>
        </p:blipFill>
        <p:spPr>
          <a:xfrm>
            <a:off x="825035" y="4511474"/>
            <a:ext cx="3042000" cy="1728549"/>
          </a:xfrm>
          <a:prstGeom prst="rect">
            <a:avLst/>
          </a:prstGeom>
          <a:ln>
            <a:solidFill>
              <a:srgbClr val="25243D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200B54C-B321-2D41-A70E-68ABB60B1C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028" y="4485263"/>
            <a:ext cx="3041903" cy="17283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9ABA8899-23D6-2E47-A8CD-8A00A17828A6}"/>
              </a:ext>
            </a:extLst>
          </p:cNvPr>
          <p:cNvSpPr txBox="1">
            <a:spLocks/>
          </p:cNvSpPr>
          <p:nvPr/>
        </p:nvSpPr>
        <p:spPr bwMode="auto">
          <a:xfrm>
            <a:off x="363119" y="1362073"/>
            <a:ext cx="88931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sz="2800" b="1">
                <a:solidFill>
                  <a:schemeClr val="bg2"/>
                </a:solidFill>
                <a:latin typeface="Century Gothic" panose="020B0502020202020204" pitchFamily="34" charset="0"/>
              </a:rPr>
              <a:t>Die Expedition Seaview Survey wird von AXA XL gesponsert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3E24A91-2F81-4A45-A7C3-2601F835F8C1}"/>
              </a:ext>
            </a:extLst>
          </p:cNvPr>
          <p:cNvSpPr txBox="1">
            <a:spLocks/>
          </p:cNvSpPr>
          <p:nvPr/>
        </p:nvSpPr>
        <p:spPr bwMode="auto">
          <a:xfrm>
            <a:off x="765434" y="3974426"/>
            <a:ext cx="343078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sz="1200" b="1" dirty="0">
                <a:solidFill>
                  <a:schemeClr val="bg2"/>
                </a:solidFill>
                <a:latin typeface="Century Gothic" panose="020B0502020202020204" pitchFamily="34" charset="0"/>
              </a:rPr>
              <a:t>AXA XL ist ein Versicherungsunternehmen.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E27C7723-E78E-A94C-832A-1D6662C3390E}"/>
              </a:ext>
            </a:extLst>
          </p:cNvPr>
          <p:cNvSpPr txBox="1">
            <a:spLocks/>
          </p:cNvSpPr>
          <p:nvPr/>
        </p:nvSpPr>
        <p:spPr bwMode="auto">
          <a:xfrm>
            <a:off x="5314029" y="3987212"/>
            <a:ext cx="334145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sz="1200" b="1" dirty="0">
                <a:solidFill>
                  <a:schemeClr val="bg2"/>
                </a:solidFill>
                <a:latin typeface="Century Gothic" panose="020B0502020202020204" pitchFamily="34" charset="0"/>
              </a:rPr>
              <a:t>Es hat Forschungen in der Arktis und auf den Korallenriffen finanziell unterstützt.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DCC0740-FC61-0744-B773-382A71CACB8B}"/>
              </a:ext>
            </a:extLst>
          </p:cNvPr>
          <p:cNvSpPr txBox="1">
            <a:spLocks/>
          </p:cNvSpPr>
          <p:nvPr/>
        </p:nvSpPr>
        <p:spPr bwMode="auto">
          <a:xfrm>
            <a:off x="785689" y="6249726"/>
            <a:ext cx="306099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sz="1200" b="1">
                <a:solidFill>
                  <a:schemeClr val="bg2"/>
                </a:solidFill>
                <a:latin typeface="Century Gothic" panose="020B0502020202020204" pitchFamily="34" charset="0"/>
              </a:rPr>
              <a:t>Die sich verändernde Umwelt bedeutet Risiken für Unternehmen.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0AB57AC-D9E6-C54B-BBC4-A9622386C5FE}"/>
              </a:ext>
            </a:extLst>
          </p:cNvPr>
          <p:cNvSpPr txBox="1">
            <a:spLocks/>
          </p:cNvSpPr>
          <p:nvPr/>
        </p:nvSpPr>
        <p:spPr bwMode="auto">
          <a:xfrm>
            <a:off x="5098093" y="6262757"/>
            <a:ext cx="380791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sz="1200" b="1" dirty="0">
                <a:solidFill>
                  <a:schemeClr val="bg2"/>
                </a:solidFill>
                <a:latin typeface="Century Gothic" panose="020B0502020202020204" pitchFamily="34" charset="0"/>
              </a:rPr>
              <a:t>Berichterstattung in den Medien hilft bei der Argumentation für mehr finanzielle Unterstützung.</a:t>
            </a:r>
            <a:endParaRPr lang="en-GB" altLang="en-US" sz="12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DD1E557-A208-0443-8C5B-D66F57AAB650}"/>
              </a:ext>
            </a:extLst>
          </p:cNvPr>
          <p:cNvSpPr/>
          <p:nvPr/>
        </p:nvSpPr>
        <p:spPr>
          <a:xfrm>
            <a:off x="765434" y="2222500"/>
            <a:ext cx="3042000" cy="1728000"/>
          </a:xfrm>
          <a:prstGeom prst="roundRect">
            <a:avLst>
              <a:gd name="adj" fmla="val 0"/>
            </a:avLst>
          </a:prstGeom>
          <a:solidFill>
            <a:schemeClr val="tx1"/>
          </a:solidFill>
          <a:ln w="9525">
            <a:solidFill>
              <a:srgbClr val="2524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en-GB"/>
          </a:p>
        </p:txBody>
      </p:sp>
      <p:pic>
        <p:nvPicPr>
          <p:cNvPr id="3" name="Picture 2" descr="A close up of a sign&#10;&#10;Description automatically generated">
            <a:extLst>
              <a:ext uri="{FF2B5EF4-FFF2-40B4-BE49-F238E27FC236}">
                <a16:creationId xmlns:a16="http://schemas.microsoft.com/office/drawing/2014/main" id="{ACFB6AE8-3B1F-5849-9A6E-BCFC0AE6BA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95" y="2617251"/>
            <a:ext cx="2832076" cy="93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59472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8: Pressekonferenz zum Thema Korallen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F373307-DEB4-B147-BF62-332DAFE39A35}"/>
              </a:ext>
            </a:extLst>
          </p:cNvPr>
          <p:cNvSpPr txBox="1">
            <a:spLocks/>
          </p:cNvSpPr>
          <p:nvPr/>
        </p:nvSpPr>
        <p:spPr bwMode="auto">
          <a:xfrm>
            <a:off x="333666" y="1265544"/>
            <a:ext cx="8893175" cy="752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sz="2800" b="1" dirty="0">
                <a:solidFill>
                  <a:schemeClr val="bg2"/>
                </a:solidFill>
                <a:latin typeface="Century Gothic" panose="020B0502020202020204" pitchFamily="34" charset="0"/>
              </a:rPr>
              <a:t>Schaue dir noch einmal das Gelernte aus den vorherigen Lektionen an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3369180-65BF-0D43-A918-37CA47AD9E1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63" t="14820" r="18883" b="44443"/>
          <a:stretch/>
        </p:blipFill>
        <p:spPr bwMode="auto">
          <a:xfrm>
            <a:off x="2954294" y="2310063"/>
            <a:ext cx="3300500" cy="174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8F2A09-A240-8943-AA19-D96540094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730" y="2724458"/>
            <a:ext cx="2248007" cy="304079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D7A252B-8741-4747-9748-E01CCC9E4E4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564" y="4244857"/>
            <a:ext cx="2492872" cy="1873800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"/>
          <a:stretch/>
        </p:blipFill>
        <p:spPr bwMode="auto">
          <a:xfrm>
            <a:off x="449263" y="2587821"/>
            <a:ext cx="2255908" cy="3177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007269" y="2655402"/>
            <a:ext cx="100012" cy="138112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409302566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8: Pressekonferenz zum Thema Korallen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9DBC6B5-B37E-2C4D-9D2A-904E63D5B207}"/>
              </a:ext>
            </a:extLst>
          </p:cNvPr>
          <p:cNvSpPr txBox="1">
            <a:spLocks/>
          </p:cNvSpPr>
          <p:nvPr/>
        </p:nvSpPr>
        <p:spPr bwMode="auto">
          <a:xfrm>
            <a:off x="333666" y="1365752"/>
            <a:ext cx="7911809" cy="657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rtl="0" eaLnBrk="1" hangingPunct="1">
              <a:spcBef>
                <a:spcPct val="0"/>
              </a:spcBef>
              <a:buFontTx/>
              <a:buNone/>
            </a:pPr>
            <a:r>
              <a:rPr lang="de-DE" sz="2800" b="1">
                <a:solidFill>
                  <a:schemeClr val="bg2"/>
                </a:solidFill>
                <a:latin typeface="Century Gothic" panose="020B0502020202020204" pitchFamily="34" charset="0"/>
              </a:rPr>
              <a:t>Erstellung deines Expeditionsberichts</a:t>
            </a:r>
            <a:endParaRPr lang="en-GB" altLang="en-US" sz="28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Shape 210">
            <a:extLst>
              <a:ext uri="{FF2B5EF4-FFF2-40B4-BE49-F238E27FC236}">
                <a16:creationId xmlns:a16="http://schemas.microsoft.com/office/drawing/2014/main" id="{DA86F62C-C718-864B-9EBD-E54A10C1736B}"/>
              </a:ext>
            </a:extLst>
          </p:cNvPr>
          <p:cNvSpPr/>
          <p:nvPr/>
        </p:nvSpPr>
        <p:spPr>
          <a:xfrm flipH="1">
            <a:off x="4940968" y="2460239"/>
            <a:ext cx="3217948" cy="32179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7A050C-8A94-E640-8800-6D1D8D5C276A}"/>
              </a:ext>
            </a:extLst>
          </p:cNvPr>
          <p:cNvSpPr txBox="1"/>
          <p:nvPr/>
        </p:nvSpPr>
        <p:spPr>
          <a:xfrm>
            <a:off x="5094121" y="3128523"/>
            <a:ext cx="2911642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rtl="0"/>
            <a:r>
              <a:rPr lang="de-DE" sz="1600" b="1" dirty="0">
                <a:solidFill>
                  <a:schemeClr val="bg2"/>
                </a:solidFill>
                <a:latin typeface="Century Gothic" panose="020B0502020202020204" pitchFamily="34" charset="0"/>
              </a:rPr>
              <a:t>Du kannst diese Vorlage für einen Artikel benutzen. Oder verwende eine andere Form, die dir gefällt, zum Beispiel ein Video, ein Poster oder eine Pressemitteilung, um deinen Expeditionsbericht zu erstellen.</a:t>
            </a:r>
            <a:endParaRPr lang="en-GB" sz="16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63A248F0-A3E5-4B43-934C-799C7D959E6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084" y="2022754"/>
            <a:ext cx="3098143" cy="43882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085" y="2022753"/>
            <a:ext cx="3098142" cy="4394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04E1632F-233A-3143-BCEB-01E4A01D58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" y="0"/>
            <a:ext cx="9140648" cy="6858000"/>
          </a:xfrm>
          <a:prstGeom prst="rect">
            <a:avLst/>
          </a:prstGeom>
        </p:spPr>
      </p:pic>
      <p:sp>
        <p:nvSpPr>
          <p:cNvPr id="35" name="Shape 210">
            <a:extLst>
              <a:ext uri="{FF2B5EF4-FFF2-40B4-BE49-F238E27FC236}">
                <a16:creationId xmlns:a16="http://schemas.microsoft.com/office/drawing/2014/main" id="{0CA37D16-ADD1-3641-9B70-526CBBC22BB0}"/>
              </a:ext>
            </a:extLst>
          </p:cNvPr>
          <p:cNvSpPr/>
          <p:nvPr/>
        </p:nvSpPr>
        <p:spPr>
          <a:xfrm>
            <a:off x="754699" y="3389112"/>
            <a:ext cx="2830713" cy="28307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AD2B22-C1CF-4F41-BC96-6D077D371087}"/>
              </a:ext>
            </a:extLst>
          </p:cNvPr>
          <p:cNvSpPr txBox="1"/>
          <p:nvPr/>
        </p:nvSpPr>
        <p:spPr>
          <a:xfrm>
            <a:off x="967650" y="3825820"/>
            <a:ext cx="2404810" cy="22006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rtl="0">
              <a:defRPr/>
            </a:pP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Herzlichen Glückwunsch zum Abschluss deiner Expedition zum Great </a:t>
            </a:r>
            <a:r>
              <a:rPr lang="de-DE" sz="1700" b="1" dirty="0" err="1">
                <a:solidFill>
                  <a:schemeClr val="bg2"/>
                </a:solidFill>
                <a:latin typeface="Century Gothic" panose="020B0502020202020204" pitchFamily="34" charset="0"/>
              </a:rPr>
              <a:t>Barrier</a:t>
            </a: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</a:t>
            </a:r>
            <a:r>
              <a:rPr lang="de-DE" sz="1700" b="1" dirty="0" err="1">
                <a:solidFill>
                  <a:schemeClr val="bg2"/>
                </a:solidFill>
                <a:latin typeface="Century Gothic" panose="020B0502020202020204" pitchFamily="34" charset="0"/>
              </a:rPr>
              <a:t>Reef</a:t>
            </a:r>
            <a:r>
              <a:rPr lang="de-DE" sz="1700" b="1" dirty="0">
                <a:solidFill>
                  <a:schemeClr val="bg2"/>
                </a:solidFill>
                <a:latin typeface="Century Gothic" panose="020B0502020202020204" pitchFamily="34" charset="0"/>
              </a:rPr>
              <a:t> als neue(r) Ozeanforscher(in)!</a:t>
            </a:r>
            <a:endParaRPr lang="en-GB" sz="1700" b="1" dirty="0">
              <a:solidFill>
                <a:schemeClr val="bg2"/>
              </a:solidFill>
              <a:latin typeface="Century Gothic" panose="020B0502020202020204" pitchFamily="34" charset="0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A1D4C7-A695-A44B-A9D6-F3A7F686AB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36FF382-EA6C-4E47-A45C-30CAB53ED68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7" name="Title 8">
            <a:extLst>
              <a:ext uri="{FF2B5EF4-FFF2-40B4-BE49-F238E27FC236}">
                <a16:creationId xmlns:a16="http://schemas.microsoft.com/office/drawing/2014/main" id="{C34077B9-B25C-FE43-953A-DF1BF3562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8: Pressekonferenz zum Thema Korallen</a:t>
            </a:r>
          </a:p>
        </p:txBody>
      </p:sp>
      <p:sp>
        <p:nvSpPr>
          <p:cNvPr id="22" name="Shape 28">
            <a:extLst>
              <a:ext uri="{FF2B5EF4-FFF2-40B4-BE49-F238E27FC236}">
                <a16:creationId xmlns:a16="http://schemas.microsoft.com/office/drawing/2014/main" id="{515AA5F9-DDE0-2246-BD7C-F04A23A72A99}"/>
              </a:ext>
            </a:extLst>
          </p:cNvPr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</p:spTree>
    <p:extLst>
      <p:ext uri="{BB962C8B-B14F-4D97-AF65-F5344CB8AC3E}">
        <p14:creationId xmlns:p14="http://schemas.microsoft.com/office/powerpoint/2010/main" val="233617639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5678747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Alle sonstigen Bilder und Fotos: </a:t>
            </a:r>
            <a:r>
              <a:rPr lang="de-D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8: Pressekonferenz zum Thema Korallen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ED89C4-02B2-854A-B233-1F562F7FA573}"/>
              </a:ext>
            </a:extLst>
          </p:cNvPr>
          <p:cNvSpPr txBox="1"/>
          <p:nvPr/>
        </p:nvSpPr>
        <p:spPr>
          <a:xfrm>
            <a:off x="449263" y="2222500"/>
            <a:ext cx="1332036" cy="2400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de-DE" sz="1600" b="1" u="sng">
                <a:solidFill>
                  <a:schemeClr val="bg2"/>
                </a:solidFill>
                <a:latin typeface="Century Gothic" panose="020B0502020202020204" pitchFamily="34" charset="0"/>
              </a:rPr>
              <a:t>Folie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b="1">
                <a:solidFill>
                  <a:schemeClr val="bg2"/>
                </a:solidFill>
                <a:latin typeface="Century Gothic" panose="020B0502020202020204" pitchFamily="34" charset="0"/>
              </a:rPr>
              <a:t>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b="1">
                <a:solidFill>
                  <a:schemeClr val="bg2"/>
                </a:solidFill>
                <a:latin typeface="Century Gothic" panose="020B0502020202020204" pitchFamily="34" charset="0"/>
              </a:rPr>
              <a:t>3</a:t>
            </a:r>
            <a:endParaRPr kumimoji="0" lang="en-US" sz="14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b="1">
                <a:solidFill>
                  <a:schemeClr val="bg2"/>
                </a:solidFill>
                <a:latin typeface="Century Gothic" panose="020B0502020202020204" pitchFamily="34" charset="0"/>
              </a:rPr>
              <a:t>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b="1">
                <a:solidFill>
                  <a:schemeClr val="bg2"/>
                </a:solidFill>
                <a:latin typeface="Century Gothic" panose="020B0502020202020204" pitchFamily="34" charset="0"/>
              </a:rPr>
              <a:t>4</a:t>
            </a:r>
            <a:endParaRPr kumimoji="0" lang="en-US" sz="14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EBA6B2-7D91-0948-BBD7-FA92EF0797B7}"/>
              </a:ext>
            </a:extLst>
          </p:cNvPr>
          <p:cNvSpPr txBox="1"/>
          <p:nvPr/>
        </p:nvSpPr>
        <p:spPr>
          <a:xfrm>
            <a:off x="1857839" y="2226154"/>
            <a:ext cx="2595215" cy="24006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u="sng">
                <a:solidFill>
                  <a:schemeClr val="bg2"/>
                </a:solidFill>
                <a:latin typeface="Century Gothic Bold"/>
              </a:rPr>
              <a:t>Foto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Screenshot Universität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Screenshot Google+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Screenshot YouTube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A deeper understanding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CNN-Video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Screenshot Video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1AB9DB-DDEA-3341-99CC-C42C57ACED80}"/>
              </a:ext>
            </a:extLst>
          </p:cNvPr>
          <p:cNvSpPr txBox="1"/>
          <p:nvPr/>
        </p:nvSpPr>
        <p:spPr>
          <a:xfrm>
            <a:off x="4509395" y="2222500"/>
            <a:ext cx="4805589" cy="276998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u="sng">
                <a:solidFill>
                  <a:schemeClr val="bg2"/>
                </a:solidFill>
                <a:latin typeface="Century Gothic Bold"/>
              </a:rPr>
              <a:t>Quelle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Universität Queensland / GCI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Google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Google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XL Catlin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CNN / XL Catlin Seaview Survey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Google / XL Catlin Seaview Survey</a:t>
            </a: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DA0CE9-25C6-4DAD-B4A3-77BD27FEAD5A}"/>
</file>

<file path=customXml/itemProps2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416DEA-8D00-4E67-B557-7A1BF7CE3126}">
  <ds:schemaRefs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dd429a2-b850-4aa5-85c2-8487e2b197cf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1788</TotalTime>
  <Words>290</Words>
  <Application>Microsoft Office PowerPoint</Application>
  <PresentationFormat>On-screen Show (4:3)</PresentationFormat>
  <Paragraphs>51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Lektion 8: Pressekonferenz zum Thema Korallen</vt:lpstr>
      <vt:lpstr>Lektion 8: Pressekonferenz zum Thema Korallen</vt:lpstr>
      <vt:lpstr>Lektion 8: Pressekonferenz zum Thema Korallen</vt:lpstr>
      <vt:lpstr>Lektion 8: Pressekonferenz zum Thema Korallen</vt:lpstr>
      <vt:lpstr>Lektion 8: Pressekonferenz zum Thema Korallen</vt:lpstr>
      <vt:lpstr>Lektion 8: Pressekonferenz zum Thema Korallen</vt:lpstr>
      <vt:lpstr>Lektion 8: Pressekonferenz zum Thema Korallen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115</cp:revision>
  <cp:lastPrinted>2018-10-15T11:47:29Z</cp:lastPrinted>
  <dcterms:modified xsi:type="dcterms:W3CDTF">2020-03-27T13:10:35Z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